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Average"/>
      <p:regular r:id="rId28"/>
    </p:embeddedFont>
    <p:embeddedFont>
      <p:font typeface="Oswal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Average-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Oswald-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29a7b1a6d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29a7b1a6d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29a7b1a6d3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29a7b1a6d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29a7b1a6d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29a7b1a6d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29a7b1a6d3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29a7b1a6d3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29a7b1a6d3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29a7b1a6d3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29a7b1a6d3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29a7b1a6d3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29a7b1a6d3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29a7b1a6d3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29a7b1a6d3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29a7b1a6d3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29a7b1a6d3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29a7b1a6d3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29a7b1a6d3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29a7b1a6d3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c6f980f91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980f9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9a7b1a6d3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9a7b1a6d3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29a7b1a6d3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29a7b1a6d3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29a7b1a6d3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29a7b1a6d3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29a7b1a6d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29a7b1a6d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29a7b1a6d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29a7b1a6d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29a7b1a6d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29a7b1a6d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29a7b1a6d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29a7b1a6d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29a7b1a6d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29a7b1a6d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c6f980f91_0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c6f980f9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29a7b1a6d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29a7b1a6d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hyperlink" Target="https://data.cityofnewyork.us/Housing-Development/Housing-New-York-Units-by-Building/hg8x-zxpr"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l">
              <a:lnSpc>
                <a:spcPct val="115000"/>
              </a:lnSpc>
              <a:spcBef>
                <a:spcPts val="1100"/>
              </a:spcBef>
              <a:spcAft>
                <a:spcPts val="0"/>
              </a:spcAft>
              <a:buNone/>
            </a:pPr>
            <a:r>
              <a:rPr lang="en"/>
              <a:t>Newyork Housing Dataset Project</a:t>
            </a:r>
            <a:endParaRPr/>
          </a:p>
        </p:txBody>
      </p:sp>
      <p:sp>
        <p:nvSpPr>
          <p:cNvPr id="60" name="Google Shape;60;p13"/>
          <p:cNvSpPr txBox="1"/>
          <p:nvPr>
            <p:ph idx="1" type="subTitle"/>
          </p:nvPr>
        </p:nvSpPr>
        <p:spPr>
          <a:xfrm>
            <a:off x="4722275" y="3314450"/>
            <a:ext cx="3750600" cy="653100"/>
          </a:xfrm>
          <a:prstGeom prst="rect">
            <a:avLst/>
          </a:prstGeom>
        </p:spPr>
        <p:txBody>
          <a:bodyPr anchorCtr="0" anchor="t" bIns="91425" lIns="91425" spcFirstLastPara="1" rIns="91425" wrap="square" tIns="91425">
            <a:noAutofit/>
          </a:bodyPr>
          <a:lstStyle/>
          <a:p>
            <a:pPr indent="-361950" lvl="0" marL="457200" rtl="0" algn="ctr">
              <a:spcBef>
                <a:spcPts val="0"/>
              </a:spcBef>
              <a:spcAft>
                <a:spcPts val="0"/>
              </a:spcAft>
              <a:buSzPts val="2100"/>
              <a:buChar char="-"/>
            </a:pPr>
            <a:r>
              <a:rPr lang="en"/>
              <a:t>NIHA REDDY GALI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2"/>
          <p:cNvSpPr txBox="1"/>
          <p:nvPr>
            <p:ph type="title"/>
          </p:nvPr>
        </p:nvSpPr>
        <p:spPr>
          <a:xfrm>
            <a:off x="671250" y="243875"/>
            <a:ext cx="7852200" cy="75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Dropping unnecessary columns </a:t>
            </a:r>
            <a:endParaRPr/>
          </a:p>
        </p:txBody>
      </p:sp>
      <p:sp>
        <p:nvSpPr>
          <p:cNvPr id="108" name="Google Shape;108;p22"/>
          <p:cNvSpPr txBox="1"/>
          <p:nvPr/>
        </p:nvSpPr>
        <p:spPr>
          <a:xfrm>
            <a:off x="421225" y="908975"/>
            <a:ext cx="63849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cleaned_df1 = df.drop(['Project ID','Project Name','Project Start Date','Project Completion Date','Building ID','Number','Street','Postcode','BBL','BIN','Community Board','Council District','Council District','Census Tract','NTA - Neighborhood Tabulation Area','Latitude (Internal)','Longitude (Internal)','Building Completion Date','All Counted Units','Total Units'], axis=1)</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cleaned_df1.info()</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pic>
        <p:nvPicPr>
          <p:cNvPr id="109" name="Google Shape;109;p22"/>
          <p:cNvPicPr preferRelativeResize="0"/>
          <p:nvPr/>
        </p:nvPicPr>
        <p:blipFill>
          <a:blip r:embed="rId3">
            <a:alphaModFix/>
          </a:blip>
          <a:stretch>
            <a:fillRect/>
          </a:stretch>
        </p:blipFill>
        <p:spPr>
          <a:xfrm>
            <a:off x="152400" y="2571750"/>
            <a:ext cx="8870902" cy="2419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3"/>
          <p:cNvSpPr txBox="1"/>
          <p:nvPr>
            <p:ph type="title"/>
          </p:nvPr>
        </p:nvSpPr>
        <p:spPr>
          <a:xfrm>
            <a:off x="645900" y="4119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Checking for the NULL Values</a:t>
            </a:r>
            <a:endParaRPr/>
          </a:p>
        </p:txBody>
      </p:sp>
      <p:pic>
        <p:nvPicPr>
          <p:cNvPr id="115" name="Google Shape;115;p23"/>
          <p:cNvPicPr preferRelativeResize="0"/>
          <p:nvPr/>
        </p:nvPicPr>
        <p:blipFill>
          <a:blip r:embed="rId3">
            <a:alphaModFix/>
          </a:blip>
          <a:stretch>
            <a:fillRect/>
          </a:stretch>
        </p:blipFill>
        <p:spPr>
          <a:xfrm>
            <a:off x="175350" y="1103875"/>
            <a:ext cx="8793298" cy="3984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4"/>
          <p:cNvSpPr txBox="1"/>
          <p:nvPr>
            <p:ph type="title"/>
          </p:nvPr>
        </p:nvSpPr>
        <p:spPr>
          <a:xfrm>
            <a:off x="704500" y="2124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Geographical Evaluation</a:t>
            </a:r>
            <a:endParaRPr/>
          </a:p>
        </p:txBody>
      </p:sp>
      <p:pic>
        <p:nvPicPr>
          <p:cNvPr id="121" name="Google Shape;121;p24"/>
          <p:cNvPicPr preferRelativeResize="0"/>
          <p:nvPr/>
        </p:nvPicPr>
        <p:blipFill>
          <a:blip r:embed="rId3">
            <a:alphaModFix/>
          </a:blip>
          <a:stretch>
            <a:fillRect/>
          </a:stretch>
        </p:blipFill>
        <p:spPr>
          <a:xfrm>
            <a:off x="152400" y="1225850"/>
            <a:ext cx="8991601" cy="3765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5"/>
          <p:cNvSpPr txBox="1"/>
          <p:nvPr>
            <p:ph type="title"/>
          </p:nvPr>
        </p:nvSpPr>
        <p:spPr>
          <a:xfrm>
            <a:off x="645900" y="290025"/>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Borough Patterns</a:t>
            </a:r>
            <a:endParaRPr/>
          </a:p>
        </p:txBody>
      </p:sp>
      <p:pic>
        <p:nvPicPr>
          <p:cNvPr id="127" name="Google Shape;127;p25"/>
          <p:cNvPicPr preferRelativeResize="0"/>
          <p:nvPr/>
        </p:nvPicPr>
        <p:blipFill>
          <a:blip r:embed="rId3">
            <a:alphaModFix/>
          </a:blip>
          <a:stretch>
            <a:fillRect/>
          </a:stretch>
        </p:blipFill>
        <p:spPr>
          <a:xfrm>
            <a:off x="152400" y="1303425"/>
            <a:ext cx="8893076" cy="36876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6"/>
          <p:cNvSpPr txBox="1"/>
          <p:nvPr>
            <p:ph type="title"/>
          </p:nvPr>
        </p:nvSpPr>
        <p:spPr>
          <a:xfrm>
            <a:off x="748850" y="179175"/>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Heatmap to find correlated attributes</a:t>
            </a:r>
            <a:endParaRPr/>
          </a:p>
        </p:txBody>
      </p:sp>
      <p:pic>
        <p:nvPicPr>
          <p:cNvPr id="133" name="Google Shape;133;p26"/>
          <p:cNvPicPr preferRelativeResize="0"/>
          <p:nvPr/>
        </p:nvPicPr>
        <p:blipFill>
          <a:blip r:embed="rId3">
            <a:alphaModFix/>
          </a:blip>
          <a:stretch>
            <a:fillRect/>
          </a:stretch>
        </p:blipFill>
        <p:spPr>
          <a:xfrm>
            <a:off x="152400" y="1192575"/>
            <a:ext cx="8682450" cy="379852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7"/>
          <p:cNvSpPr txBox="1"/>
          <p:nvPr>
            <p:ph type="title"/>
          </p:nvPr>
        </p:nvSpPr>
        <p:spPr>
          <a:xfrm>
            <a:off x="748850" y="16810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Logistic Regression Algorithm</a:t>
            </a:r>
            <a:endParaRPr/>
          </a:p>
        </p:txBody>
      </p:sp>
      <p:pic>
        <p:nvPicPr>
          <p:cNvPr id="139" name="Google Shape;139;p27"/>
          <p:cNvPicPr preferRelativeResize="0"/>
          <p:nvPr/>
        </p:nvPicPr>
        <p:blipFill>
          <a:blip r:embed="rId3">
            <a:alphaModFix/>
          </a:blip>
          <a:stretch>
            <a:fillRect/>
          </a:stretch>
        </p:blipFill>
        <p:spPr>
          <a:xfrm>
            <a:off x="152400" y="1181500"/>
            <a:ext cx="8760049" cy="38095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8"/>
          <p:cNvSpPr txBox="1"/>
          <p:nvPr>
            <p:ph type="title"/>
          </p:nvPr>
        </p:nvSpPr>
        <p:spPr>
          <a:xfrm>
            <a:off x="826450" y="30110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ROC curve</a:t>
            </a:r>
            <a:endParaRPr/>
          </a:p>
        </p:txBody>
      </p:sp>
      <p:pic>
        <p:nvPicPr>
          <p:cNvPr id="145" name="Google Shape;145;p28"/>
          <p:cNvPicPr preferRelativeResize="0"/>
          <p:nvPr/>
        </p:nvPicPr>
        <p:blipFill>
          <a:blip r:embed="rId3">
            <a:alphaModFix/>
          </a:blip>
          <a:stretch>
            <a:fillRect/>
          </a:stretch>
        </p:blipFill>
        <p:spPr>
          <a:xfrm>
            <a:off x="152400" y="1314500"/>
            <a:ext cx="8615926" cy="36765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9"/>
          <p:cNvSpPr txBox="1"/>
          <p:nvPr>
            <p:ph type="title"/>
          </p:nvPr>
        </p:nvSpPr>
        <p:spPr>
          <a:xfrm>
            <a:off x="582575" y="323275"/>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Decision Tree Algorithm</a:t>
            </a:r>
            <a:endParaRPr/>
          </a:p>
        </p:txBody>
      </p:sp>
      <p:pic>
        <p:nvPicPr>
          <p:cNvPr id="151" name="Google Shape;151;p29"/>
          <p:cNvPicPr preferRelativeResize="0"/>
          <p:nvPr/>
        </p:nvPicPr>
        <p:blipFill>
          <a:blip r:embed="rId3">
            <a:alphaModFix/>
          </a:blip>
          <a:stretch>
            <a:fillRect/>
          </a:stretch>
        </p:blipFill>
        <p:spPr>
          <a:xfrm>
            <a:off x="152400" y="1336675"/>
            <a:ext cx="8826552" cy="36544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0"/>
          <p:cNvSpPr txBox="1"/>
          <p:nvPr>
            <p:ph type="title"/>
          </p:nvPr>
        </p:nvSpPr>
        <p:spPr>
          <a:xfrm>
            <a:off x="645900" y="378725"/>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ROC curve</a:t>
            </a:r>
            <a:endParaRPr/>
          </a:p>
        </p:txBody>
      </p:sp>
      <p:pic>
        <p:nvPicPr>
          <p:cNvPr id="157" name="Google Shape;157;p30"/>
          <p:cNvPicPr preferRelativeResize="0"/>
          <p:nvPr/>
        </p:nvPicPr>
        <p:blipFill>
          <a:blip r:embed="rId3">
            <a:alphaModFix/>
          </a:blip>
          <a:stretch>
            <a:fillRect/>
          </a:stretch>
        </p:blipFill>
        <p:spPr>
          <a:xfrm>
            <a:off x="152400" y="1392125"/>
            <a:ext cx="8737874" cy="359897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1"/>
          <p:cNvSpPr txBox="1"/>
          <p:nvPr>
            <p:ph type="title"/>
          </p:nvPr>
        </p:nvSpPr>
        <p:spPr>
          <a:xfrm>
            <a:off x="538225" y="378725"/>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Random Forest Algorithm</a:t>
            </a:r>
            <a:endParaRPr/>
          </a:p>
        </p:txBody>
      </p:sp>
      <p:pic>
        <p:nvPicPr>
          <p:cNvPr id="163" name="Google Shape;163;p31"/>
          <p:cNvPicPr preferRelativeResize="0"/>
          <p:nvPr/>
        </p:nvPicPr>
        <p:blipFill>
          <a:blip r:embed="rId3">
            <a:alphaModFix/>
          </a:blip>
          <a:stretch>
            <a:fillRect/>
          </a:stretch>
        </p:blipFill>
        <p:spPr>
          <a:xfrm>
            <a:off x="152400" y="1392125"/>
            <a:ext cx="8782223" cy="359897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490250" y="1175025"/>
            <a:ext cx="7912200" cy="276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b="1" sz="3600"/>
          </a:p>
          <a:p>
            <a:pPr indent="0" lvl="0" marL="0" rtl="0" algn="l">
              <a:spcBef>
                <a:spcPts val="0"/>
              </a:spcBef>
              <a:spcAft>
                <a:spcPts val="0"/>
              </a:spcAft>
              <a:buNone/>
            </a:pPr>
            <a:r>
              <a:t/>
            </a:r>
            <a:endParaRPr b="1" sz="3600"/>
          </a:p>
          <a:p>
            <a:pPr indent="0" lvl="0" marL="0" rtl="0" algn="l">
              <a:spcBef>
                <a:spcPts val="0"/>
              </a:spcBef>
              <a:spcAft>
                <a:spcPts val="0"/>
              </a:spcAft>
              <a:buNone/>
            </a:pPr>
            <a:r>
              <a:t/>
            </a:r>
            <a:endParaRPr b="1" sz="3600"/>
          </a:p>
          <a:p>
            <a:pPr indent="0" lvl="0" marL="0" rtl="0" algn="l">
              <a:spcBef>
                <a:spcPts val="0"/>
              </a:spcBef>
              <a:spcAft>
                <a:spcPts val="0"/>
              </a:spcAft>
              <a:buNone/>
            </a:pPr>
            <a:r>
              <a:rPr b="1" lang="en" sz="3600"/>
              <a:t>Project objective: </a:t>
            </a:r>
            <a:endParaRPr b="1" sz="3600"/>
          </a:p>
          <a:p>
            <a:pPr indent="0" lvl="0" marL="0" rtl="0" algn="l">
              <a:spcBef>
                <a:spcPts val="0"/>
              </a:spcBef>
              <a:spcAft>
                <a:spcPts val="0"/>
              </a:spcAft>
              <a:buNone/>
            </a:pPr>
            <a:r>
              <a:t/>
            </a:r>
            <a:endParaRPr b="1" sz="3600"/>
          </a:p>
          <a:p>
            <a:pPr indent="0" lvl="0" marL="0" rtl="0" algn="l">
              <a:spcBef>
                <a:spcPts val="0"/>
              </a:spcBef>
              <a:spcAft>
                <a:spcPts val="0"/>
              </a:spcAft>
              <a:buNone/>
            </a:pPr>
            <a:r>
              <a:rPr lang="en" sz="3000"/>
              <a:t>Predicting the reporting construction type based on various attributes </a:t>
            </a:r>
            <a:r>
              <a:rPr lang="en" sz="3000"/>
              <a:t>like</a:t>
            </a:r>
            <a:r>
              <a:rPr lang="en" sz="3000"/>
              <a:t> Number of bedrooms in each units, income levels and the borough(categorised location ) to which they belong.</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2"/>
          <p:cNvSpPr txBox="1"/>
          <p:nvPr>
            <p:ph type="title"/>
          </p:nvPr>
        </p:nvSpPr>
        <p:spPr>
          <a:xfrm>
            <a:off x="645900" y="37870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ROC curve</a:t>
            </a:r>
            <a:endParaRPr/>
          </a:p>
        </p:txBody>
      </p:sp>
      <p:pic>
        <p:nvPicPr>
          <p:cNvPr id="169" name="Google Shape;169;p32"/>
          <p:cNvPicPr preferRelativeResize="0"/>
          <p:nvPr/>
        </p:nvPicPr>
        <p:blipFill>
          <a:blip r:embed="rId3">
            <a:alphaModFix/>
          </a:blip>
          <a:stretch>
            <a:fillRect/>
          </a:stretch>
        </p:blipFill>
        <p:spPr>
          <a:xfrm>
            <a:off x="152400" y="1163949"/>
            <a:ext cx="8671375" cy="38271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3"/>
          <p:cNvSpPr txBox="1"/>
          <p:nvPr>
            <p:ph type="title"/>
          </p:nvPr>
        </p:nvSpPr>
        <p:spPr>
          <a:xfrm>
            <a:off x="748825" y="179175"/>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Comparing models</a:t>
            </a:r>
            <a:endParaRPr/>
          </a:p>
        </p:txBody>
      </p:sp>
      <p:sp>
        <p:nvSpPr>
          <p:cNvPr id="175" name="Google Shape;175;p33"/>
          <p:cNvSpPr txBox="1"/>
          <p:nvPr/>
        </p:nvSpPr>
        <p:spPr>
          <a:xfrm>
            <a:off x="454500" y="1429975"/>
            <a:ext cx="35583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chemeClr val="dk1"/>
                </a:solidFill>
              </a:rPr>
              <a:t>                             precision    recall  f1-score   support</a:t>
            </a:r>
            <a:endParaRPr sz="1050">
              <a:solidFill>
                <a:schemeClr val="dk1"/>
              </a:solidFill>
            </a:endParaRPr>
          </a:p>
          <a:p>
            <a:pPr indent="0" lvl="0" marL="0" rtl="0" algn="l">
              <a:spcBef>
                <a:spcPts val="0"/>
              </a:spcBef>
              <a:spcAft>
                <a:spcPts val="0"/>
              </a:spcAft>
              <a:buNone/>
            </a:pPr>
            <a:r>
              <a:t/>
            </a:r>
            <a:endParaRPr sz="1050">
              <a:solidFill>
                <a:schemeClr val="dk1"/>
              </a:solidFill>
            </a:endParaRPr>
          </a:p>
          <a:p>
            <a:pPr indent="0" lvl="0" marL="0" rtl="0" algn="l">
              <a:spcBef>
                <a:spcPts val="0"/>
              </a:spcBef>
              <a:spcAft>
                <a:spcPts val="0"/>
              </a:spcAft>
              <a:buNone/>
            </a:pPr>
            <a:r>
              <a:rPr lang="en" sz="1050">
                <a:solidFill>
                  <a:schemeClr val="dk1"/>
                </a:solidFill>
              </a:rPr>
              <a:t>New Construction     0.6</a:t>
            </a:r>
            <a:r>
              <a:rPr lang="en" sz="1050">
                <a:solidFill>
                  <a:schemeClr val="dk1"/>
                </a:solidFill>
              </a:rPr>
              <a:t>1 </a:t>
            </a:r>
            <a:r>
              <a:rPr lang="en" sz="1050">
                <a:solidFill>
                  <a:schemeClr val="dk1"/>
                </a:solidFill>
              </a:rPr>
              <a:t>     0.91      0.73       468</a:t>
            </a:r>
            <a:endParaRPr sz="1050">
              <a:solidFill>
                <a:schemeClr val="dk1"/>
              </a:solidFill>
            </a:endParaRPr>
          </a:p>
          <a:p>
            <a:pPr indent="0" lvl="0" marL="0" rtl="0" algn="l">
              <a:spcBef>
                <a:spcPts val="0"/>
              </a:spcBef>
              <a:spcAft>
                <a:spcPts val="0"/>
              </a:spcAft>
              <a:buNone/>
            </a:pPr>
            <a:r>
              <a:rPr lang="en" sz="1050">
                <a:solidFill>
                  <a:schemeClr val="dk1"/>
                </a:solidFill>
              </a:rPr>
              <a:t>    Preservation         0.90      0.59      0.72       659</a:t>
            </a:r>
            <a:endParaRPr sz="1050">
              <a:solidFill>
                <a:schemeClr val="dk1"/>
              </a:solidFill>
            </a:endParaRPr>
          </a:p>
          <a:p>
            <a:pPr indent="0" lvl="0" marL="0" rtl="0" algn="l">
              <a:spcBef>
                <a:spcPts val="0"/>
              </a:spcBef>
              <a:spcAft>
                <a:spcPts val="0"/>
              </a:spcAft>
              <a:buNone/>
            </a:pPr>
            <a:r>
              <a:t/>
            </a:r>
            <a:endParaRPr sz="1050">
              <a:solidFill>
                <a:schemeClr val="dk1"/>
              </a:solidFill>
            </a:endParaRPr>
          </a:p>
          <a:p>
            <a:pPr indent="0" lvl="0" marL="0" rtl="0" algn="l">
              <a:spcBef>
                <a:spcPts val="0"/>
              </a:spcBef>
              <a:spcAft>
                <a:spcPts val="0"/>
              </a:spcAft>
              <a:buNone/>
            </a:pPr>
            <a:r>
              <a:rPr lang="en" sz="1050">
                <a:solidFill>
                  <a:schemeClr val="dk1"/>
                </a:solidFill>
              </a:rPr>
              <a:t>        accuracy                                     0.72      1127</a:t>
            </a:r>
            <a:endParaRPr sz="1050">
              <a:solidFill>
                <a:schemeClr val="dk1"/>
              </a:solidFill>
            </a:endParaRPr>
          </a:p>
          <a:p>
            <a:pPr indent="0" lvl="0" marL="0" rtl="0" algn="l">
              <a:spcBef>
                <a:spcPts val="0"/>
              </a:spcBef>
              <a:spcAft>
                <a:spcPts val="0"/>
              </a:spcAft>
              <a:buNone/>
            </a:pPr>
            <a:r>
              <a:rPr lang="en" sz="1050">
                <a:solidFill>
                  <a:schemeClr val="dk1"/>
                </a:solidFill>
              </a:rPr>
              <a:t>       macro avg         0.76      0.75      0.72      1127</a:t>
            </a:r>
            <a:endParaRPr sz="1050">
              <a:solidFill>
                <a:schemeClr val="dk1"/>
              </a:solidFill>
            </a:endParaRPr>
          </a:p>
          <a:p>
            <a:pPr indent="0" lvl="0" marL="0" rtl="0" algn="l">
              <a:lnSpc>
                <a:spcPct val="115000"/>
              </a:lnSpc>
              <a:spcBef>
                <a:spcPts val="0"/>
              </a:spcBef>
              <a:spcAft>
                <a:spcPts val="0"/>
              </a:spcAft>
              <a:buNone/>
            </a:pPr>
            <a:r>
              <a:rPr lang="en" sz="1050">
                <a:solidFill>
                  <a:schemeClr val="dk1"/>
                </a:solidFill>
              </a:rPr>
              <a:t>    weighted avg        0.78      0.72      0.72      1127</a:t>
            </a:r>
            <a:endParaRPr sz="1050">
              <a:solidFill>
                <a:schemeClr val="dk1"/>
              </a:solidFill>
            </a:endParaRPr>
          </a:p>
        </p:txBody>
      </p:sp>
      <p:sp>
        <p:nvSpPr>
          <p:cNvPr id="176" name="Google Shape;176;p33"/>
          <p:cNvSpPr txBox="1"/>
          <p:nvPr/>
        </p:nvSpPr>
        <p:spPr>
          <a:xfrm>
            <a:off x="4223425" y="1285875"/>
            <a:ext cx="6384900" cy="223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chemeClr val="dk1"/>
                </a:solidFill>
              </a:rPr>
              <a:t>                                     </a:t>
            </a:r>
            <a:endParaRPr sz="1050">
              <a:solidFill>
                <a:schemeClr val="dk1"/>
              </a:solidFill>
            </a:endParaRPr>
          </a:p>
          <a:p>
            <a:pPr indent="0" lvl="0" marL="0" rtl="0" algn="l">
              <a:spcBef>
                <a:spcPts val="0"/>
              </a:spcBef>
              <a:spcAft>
                <a:spcPts val="0"/>
              </a:spcAft>
              <a:buNone/>
            </a:pPr>
            <a:r>
              <a:rPr lang="en" sz="1050">
                <a:solidFill>
                  <a:schemeClr val="dk1"/>
                </a:solidFill>
              </a:rPr>
              <a:t>                                        precision    recall  f1-score   support</a:t>
            </a:r>
            <a:endParaRPr sz="1050">
              <a:solidFill>
                <a:schemeClr val="dk1"/>
              </a:solidFill>
            </a:endParaRPr>
          </a:p>
          <a:p>
            <a:pPr indent="0" lvl="0" marL="0" rtl="0" algn="l">
              <a:spcBef>
                <a:spcPts val="0"/>
              </a:spcBef>
              <a:spcAft>
                <a:spcPts val="0"/>
              </a:spcAft>
              <a:buNone/>
            </a:pPr>
            <a:r>
              <a:t/>
            </a:r>
            <a:endParaRPr sz="1050">
              <a:solidFill>
                <a:schemeClr val="dk1"/>
              </a:solidFill>
            </a:endParaRPr>
          </a:p>
          <a:p>
            <a:pPr indent="0" lvl="0" marL="0" rtl="0" algn="l">
              <a:spcBef>
                <a:spcPts val="0"/>
              </a:spcBef>
              <a:spcAft>
                <a:spcPts val="0"/>
              </a:spcAft>
              <a:buNone/>
            </a:pPr>
            <a:r>
              <a:rPr lang="en" sz="1050">
                <a:solidFill>
                  <a:schemeClr val="dk1"/>
                </a:solidFill>
              </a:rPr>
              <a:t>New Construction              0.792     0.904      0.844       468</a:t>
            </a:r>
            <a:endParaRPr sz="1050">
              <a:solidFill>
                <a:schemeClr val="dk1"/>
              </a:solidFill>
            </a:endParaRPr>
          </a:p>
          <a:p>
            <a:pPr indent="0" lvl="0" marL="0" rtl="0" algn="l">
              <a:spcBef>
                <a:spcPts val="0"/>
              </a:spcBef>
              <a:spcAft>
                <a:spcPts val="0"/>
              </a:spcAft>
              <a:buNone/>
            </a:pPr>
            <a:r>
              <a:rPr lang="en" sz="1050">
                <a:solidFill>
                  <a:schemeClr val="dk1"/>
                </a:solidFill>
              </a:rPr>
              <a:t>    Preservation                  0.924     0.832      0.875       659</a:t>
            </a:r>
            <a:endParaRPr sz="1050">
              <a:solidFill>
                <a:schemeClr val="dk1"/>
              </a:solidFill>
            </a:endParaRPr>
          </a:p>
          <a:p>
            <a:pPr indent="0" lvl="0" marL="0" rtl="0" algn="l">
              <a:spcBef>
                <a:spcPts val="0"/>
              </a:spcBef>
              <a:spcAft>
                <a:spcPts val="0"/>
              </a:spcAft>
              <a:buNone/>
            </a:pPr>
            <a:r>
              <a:rPr lang="en" sz="1050">
                <a:solidFill>
                  <a:schemeClr val="dk1"/>
                </a:solidFill>
              </a:rPr>
              <a:t> </a:t>
            </a:r>
            <a:endParaRPr sz="1050">
              <a:solidFill>
                <a:schemeClr val="dk1"/>
              </a:solidFill>
            </a:endParaRPr>
          </a:p>
          <a:p>
            <a:pPr indent="0" lvl="0" marL="0" rtl="0" algn="l">
              <a:spcBef>
                <a:spcPts val="0"/>
              </a:spcBef>
              <a:spcAft>
                <a:spcPts val="0"/>
              </a:spcAft>
              <a:buNone/>
            </a:pPr>
            <a:r>
              <a:rPr lang="en" sz="1050">
                <a:solidFill>
                  <a:schemeClr val="dk1"/>
                </a:solidFill>
              </a:rPr>
              <a:t>        accuracy                                                 0.862      1127</a:t>
            </a:r>
            <a:endParaRPr sz="1050">
              <a:solidFill>
                <a:schemeClr val="dk1"/>
              </a:solidFill>
            </a:endParaRPr>
          </a:p>
          <a:p>
            <a:pPr indent="0" lvl="0" marL="0" rtl="0" algn="l">
              <a:spcBef>
                <a:spcPts val="0"/>
              </a:spcBef>
              <a:spcAft>
                <a:spcPts val="0"/>
              </a:spcAft>
              <a:buNone/>
            </a:pPr>
            <a:r>
              <a:rPr lang="en" sz="1050">
                <a:solidFill>
                  <a:schemeClr val="dk1"/>
                </a:solidFill>
              </a:rPr>
              <a:t>       macro avg                  0.858     0.868      0.860      1127</a:t>
            </a:r>
            <a:endParaRPr sz="1050">
              <a:solidFill>
                <a:schemeClr val="dk1"/>
              </a:solidFill>
            </a:endParaRPr>
          </a:p>
          <a:p>
            <a:pPr indent="0" lvl="0" marL="0" rtl="0" algn="l">
              <a:spcBef>
                <a:spcPts val="0"/>
              </a:spcBef>
              <a:spcAft>
                <a:spcPts val="0"/>
              </a:spcAft>
              <a:buNone/>
            </a:pPr>
            <a:r>
              <a:rPr lang="en" sz="1050">
                <a:solidFill>
                  <a:schemeClr val="dk1"/>
                </a:solidFill>
              </a:rPr>
              <a:t>    weighted avg                 0.869     0.862      0.862      1127</a:t>
            </a:r>
            <a:endParaRPr sz="1050">
              <a:solidFill>
                <a:schemeClr val="dk1"/>
              </a:solidFill>
            </a:endParaRPr>
          </a:p>
          <a:p>
            <a:pPr indent="0" lvl="0" marL="0" rtl="0" algn="l">
              <a:lnSpc>
                <a:spcPct val="115000"/>
              </a:lnSpc>
              <a:spcBef>
                <a:spcPts val="0"/>
              </a:spcBef>
              <a:spcAft>
                <a:spcPts val="0"/>
              </a:spcAft>
              <a:buNone/>
            </a:pPr>
            <a:r>
              <a:t/>
            </a:r>
            <a:endParaRPr sz="105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spcBef>
                <a:spcPts val="0"/>
              </a:spcBef>
              <a:spcAft>
                <a:spcPts val="0"/>
              </a:spcAft>
              <a:buNone/>
            </a:pPr>
            <a:r>
              <a:t/>
            </a:r>
            <a:endParaRPr>
              <a:solidFill>
                <a:schemeClr val="dk1"/>
              </a:solidFill>
              <a:latin typeface="Average"/>
              <a:ea typeface="Average"/>
              <a:cs typeface="Average"/>
              <a:sym typeface="Average"/>
            </a:endParaRPr>
          </a:p>
        </p:txBody>
      </p:sp>
      <p:sp>
        <p:nvSpPr>
          <p:cNvPr id="177" name="Google Shape;177;p33"/>
          <p:cNvSpPr txBox="1"/>
          <p:nvPr/>
        </p:nvSpPr>
        <p:spPr>
          <a:xfrm>
            <a:off x="2593925" y="3137075"/>
            <a:ext cx="5476200" cy="191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rPr>
              <a:t>            			     precision    recall  f1-score   support</a:t>
            </a:r>
            <a:endParaRPr sz="1000">
              <a:solidFill>
                <a:schemeClr val="dk1"/>
              </a:solidFill>
            </a:endParaRPr>
          </a:p>
          <a:p>
            <a:pPr indent="0" lvl="0" marL="0" rtl="0" algn="l">
              <a:spcBef>
                <a:spcPts val="0"/>
              </a:spcBef>
              <a:spcAft>
                <a:spcPts val="0"/>
              </a:spcAft>
              <a:buNone/>
            </a:pPr>
            <a:r>
              <a:rPr lang="en" sz="1000">
                <a:solidFill>
                  <a:schemeClr val="dk1"/>
                </a:solidFill>
              </a:rPr>
              <a:t>  </a:t>
            </a:r>
            <a:endParaRPr sz="1000">
              <a:solidFill>
                <a:schemeClr val="dk1"/>
              </a:solidFill>
            </a:endParaRPr>
          </a:p>
          <a:p>
            <a:pPr indent="0" lvl="0" marL="0" rtl="0" algn="l">
              <a:spcBef>
                <a:spcPts val="0"/>
              </a:spcBef>
              <a:spcAft>
                <a:spcPts val="0"/>
              </a:spcAft>
              <a:buNone/>
            </a:pPr>
            <a:r>
              <a:rPr lang="en" sz="1000">
                <a:solidFill>
                  <a:schemeClr val="dk1"/>
                </a:solidFill>
              </a:rPr>
              <a:t>New Construction     	            0.80      0.84      0.82       468</a:t>
            </a:r>
            <a:endParaRPr sz="1000">
              <a:solidFill>
                <a:schemeClr val="dk1"/>
              </a:solidFill>
            </a:endParaRPr>
          </a:p>
          <a:p>
            <a:pPr indent="0" lvl="0" marL="0" rtl="0" algn="l">
              <a:spcBef>
                <a:spcPts val="0"/>
              </a:spcBef>
              <a:spcAft>
                <a:spcPts val="0"/>
              </a:spcAft>
              <a:buNone/>
            </a:pPr>
            <a:r>
              <a:rPr lang="en" sz="1000">
                <a:solidFill>
                  <a:schemeClr val="dk1"/>
                </a:solidFill>
              </a:rPr>
              <a:t>    Preservation                              0.88      0.85      0.86       659</a:t>
            </a:r>
            <a:endParaRPr sz="1000">
              <a:solidFill>
                <a:schemeClr val="dk1"/>
              </a:solidFill>
            </a:endParaRPr>
          </a:p>
          <a:p>
            <a:pPr indent="0" lvl="0" marL="0" rtl="0" algn="l">
              <a:spcBef>
                <a:spcPts val="0"/>
              </a:spcBef>
              <a:spcAft>
                <a:spcPts val="0"/>
              </a:spcAft>
              <a:buNone/>
            </a:pPr>
            <a:r>
              <a:rPr lang="en" sz="1000">
                <a:solidFill>
                  <a:schemeClr val="dk1"/>
                </a:solidFill>
              </a:rPr>
              <a:t> </a:t>
            </a:r>
            <a:endParaRPr sz="1000">
              <a:solidFill>
                <a:schemeClr val="dk1"/>
              </a:solidFill>
            </a:endParaRPr>
          </a:p>
          <a:p>
            <a:pPr indent="0" lvl="0" marL="0" rtl="0" algn="l">
              <a:spcBef>
                <a:spcPts val="0"/>
              </a:spcBef>
              <a:spcAft>
                <a:spcPts val="0"/>
              </a:spcAft>
              <a:buNone/>
            </a:pPr>
            <a:r>
              <a:rPr lang="en" sz="1000">
                <a:solidFill>
                  <a:schemeClr val="dk1"/>
                </a:solidFill>
              </a:rPr>
              <a:t>        accuracy                       		        0.84      1127</a:t>
            </a:r>
            <a:endParaRPr sz="1000">
              <a:solidFill>
                <a:schemeClr val="dk1"/>
              </a:solidFill>
            </a:endParaRPr>
          </a:p>
          <a:p>
            <a:pPr indent="0" lvl="0" marL="0" rtl="0" algn="l">
              <a:spcBef>
                <a:spcPts val="0"/>
              </a:spcBef>
              <a:spcAft>
                <a:spcPts val="0"/>
              </a:spcAft>
              <a:buNone/>
            </a:pPr>
            <a:r>
              <a:rPr lang="en" sz="1000">
                <a:solidFill>
                  <a:schemeClr val="dk1"/>
                </a:solidFill>
              </a:rPr>
              <a:t>       macro avg       	           0.84      0.84      0.84      1127</a:t>
            </a:r>
            <a:endParaRPr sz="1000">
              <a:solidFill>
                <a:schemeClr val="dk1"/>
              </a:solidFill>
            </a:endParaRPr>
          </a:p>
          <a:p>
            <a:pPr indent="0" lvl="0" marL="0" rtl="0" algn="l">
              <a:spcBef>
                <a:spcPts val="0"/>
              </a:spcBef>
              <a:spcAft>
                <a:spcPts val="0"/>
              </a:spcAft>
              <a:buNone/>
            </a:pPr>
            <a:r>
              <a:rPr lang="en" sz="1000">
                <a:solidFill>
                  <a:schemeClr val="dk1"/>
                </a:solidFill>
              </a:rPr>
              <a:t>    weighted avg       	           0.85      0.84      0.84      1127</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101600" marR="101600" rtl="0" algn="l">
              <a:lnSpc>
                <a:spcPct val="121429"/>
              </a:lnSpc>
              <a:spcBef>
                <a:spcPts val="0"/>
              </a:spcBef>
              <a:spcAft>
                <a:spcPts val="0"/>
              </a:spcAft>
              <a:buNone/>
            </a:pPr>
            <a:r>
              <a:t/>
            </a:r>
            <a:endParaRPr sz="1000">
              <a:solidFill>
                <a:schemeClr val="dk1"/>
              </a:solidFill>
            </a:endParaRPr>
          </a:p>
          <a:p>
            <a:pPr indent="0" lvl="0" marL="0" rtl="0" algn="l">
              <a:spcBef>
                <a:spcPts val="0"/>
              </a:spcBef>
              <a:spcAft>
                <a:spcPts val="0"/>
              </a:spcAft>
              <a:buNone/>
            </a:pPr>
            <a:r>
              <a:t/>
            </a:r>
            <a:endParaRPr sz="1000">
              <a:solidFill>
                <a:schemeClr val="dk1"/>
              </a:solidFill>
            </a:endParaRPr>
          </a:p>
        </p:txBody>
      </p:sp>
      <p:sp>
        <p:nvSpPr>
          <p:cNvPr id="178" name="Google Shape;178;p33"/>
          <p:cNvSpPr txBox="1"/>
          <p:nvPr/>
        </p:nvSpPr>
        <p:spPr>
          <a:xfrm>
            <a:off x="1208275" y="1064175"/>
            <a:ext cx="638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swald"/>
                <a:ea typeface="Oswald"/>
                <a:cs typeface="Oswald"/>
                <a:sym typeface="Oswald"/>
              </a:rPr>
              <a:t>     Logistic regression</a:t>
            </a:r>
            <a:endParaRPr>
              <a:solidFill>
                <a:schemeClr val="dk1"/>
              </a:solidFill>
              <a:latin typeface="Oswald"/>
              <a:ea typeface="Oswald"/>
              <a:cs typeface="Oswald"/>
              <a:sym typeface="Oswald"/>
            </a:endParaRPr>
          </a:p>
        </p:txBody>
      </p:sp>
      <p:sp>
        <p:nvSpPr>
          <p:cNvPr id="179" name="Google Shape;179;p33"/>
          <p:cNvSpPr txBox="1"/>
          <p:nvPr/>
        </p:nvSpPr>
        <p:spPr>
          <a:xfrm>
            <a:off x="5631250" y="1064175"/>
            <a:ext cx="638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swald"/>
                <a:ea typeface="Oswald"/>
                <a:cs typeface="Oswald"/>
                <a:sym typeface="Oswald"/>
              </a:rPr>
              <a:t>        Decision tree</a:t>
            </a:r>
            <a:endParaRPr>
              <a:solidFill>
                <a:schemeClr val="dk1"/>
              </a:solidFill>
              <a:latin typeface="Oswald"/>
              <a:ea typeface="Oswald"/>
              <a:cs typeface="Oswald"/>
              <a:sym typeface="Oswald"/>
            </a:endParaRPr>
          </a:p>
        </p:txBody>
      </p:sp>
      <p:sp>
        <p:nvSpPr>
          <p:cNvPr id="180" name="Google Shape;180;p33"/>
          <p:cNvSpPr txBox="1"/>
          <p:nvPr/>
        </p:nvSpPr>
        <p:spPr>
          <a:xfrm>
            <a:off x="698375" y="3735700"/>
            <a:ext cx="638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Random Forest</a:t>
            </a:r>
            <a:endParaRPr>
              <a:solidFill>
                <a:schemeClr val="dk1"/>
              </a:solidFill>
              <a:latin typeface="Average"/>
              <a:ea typeface="Average"/>
              <a:cs typeface="Average"/>
              <a:sym typeface="Averag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4"/>
          <p:cNvSpPr txBox="1"/>
          <p:nvPr>
            <p:ph type="title"/>
          </p:nvPr>
        </p:nvSpPr>
        <p:spPr>
          <a:xfrm>
            <a:off x="645900" y="367625"/>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186" name="Google Shape;186;p34"/>
          <p:cNvSpPr txBox="1"/>
          <p:nvPr/>
        </p:nvSpPr>
        <p:spPr>
          <a:xfrm>
            <a:off x="1197200" y="1330225"/>
            <a:ext cx="6883800" cy="10158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800">
                <a:solidFill>
                  <a:schemeClr val="dk1"/>
                </a:solidFill>
                <a:latin typeface="Oswald"/>
                <a:ea typeface="Oswald"/>
                <a:cs typeface="Oswald"/>
                <a:sym typeface="Oswald"/>
              </a:rPr>
              <a:t>The ultimate model would be a decision tree or a random forest. In comparison to other methods like Logistic Regression, both of these models accurately identify the less frequently occurring classes.</a:t>
            </a:r>
            <a:endParaRPr sz="1800">
              <a:solidFill>
                <a:schemeClr val="dk1"/>
              </a:solidFill>
              <a:latin typeface="Oswald"/>
              <a:ea typeface="Oswald"/>
              <a:cs typeface="Oswald"/>
              <a:sym typeface="Oswa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488400" y="526350"/>
            <a:ext cx="8167200" cy="4090800"/>
          </a:xfrm>
          <a:prstGeom prst="rect">
            <a:avLst/>
          </a:prstGeom>
        </p:spPr>
        <p:txBody>
          <a:bodyPr anchorCtr="0" anchor="ctr" bIns="91425" lIns="91425" spcFirstLastPara="1" rIns="91425" wrap="square" tIns="91425">
            <a:noAutofit/>
          </a:bodyPr>
          <a:lstStyle/>
          <a:p>
            <a:pPr indent="0" lvl="0" marL="0" rtl="0" algn="just">
              <a:lnSpc>
                <a:spcPct val="125000"/>
              </a:lnSpc>
              <a:spcBef>
                <a:spcPts val="1800"/>
              </a:spcBef>
              <a:spcAft>
                <a:spcPts val="0"/>
              </a:spcAft>
              <a:buNone/>
            </a:pPr>
            <a:r>
              <a:rPr b="1" lang="en" sz="1800">
                <a:solidFill>
                  <a:schemeClr val="dk1"/>
                </a:solidFill>
                <a:highlight>
                  <a:schemeClr val="lt1"/>
                </a:highlight>
              </a:rPr>
              <a:t>Feature description :</a:t>
            </a:r>
            <a:endParaRPr b="1" sz="1800">
              <a:solidFill>
                <a:schemeClr val="dk1"/>
              </a:solidFill>
              <a:highlight>
                <a:schemeClr val="lt1"/>
              </a:highlight>
            </a:endParaRPr>
          </a:p>
          <a:p>
            <a:pPr indent="-317500" lvl="0" marL="457200" rtl="0" algn="just">
              <a:lnSpc>
                <a:spcPct val="115000"/>
              </a:lnSpc>
              <a:spcBef>
                <a:spcPts val="1200"/>
              </a:spcBef>
              <a:spcAft>
                <a:spcPts val="0"/>
              </a:spcAft>
              <a:buClr>
                <a:srgbClr val="24292F"/>
              </a:buClr>
              <a:buSzPts val="1400"/>
              <a:buFont typeface="Oswald"/>
              <a:buChar char="●"/>
            </a:pPr>
            <a:r>
              <a:rPr lang="en" sz="1400">
                <a:solidFill>
                  <a:srgbClr val="24292F"/>
                </a:solidFill>
              </a:rPr>
              <a:t>Project ID :The Project ID is a unique numeric identifier assigned to each project by HPD.</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Project Name : The Project Name is the name assigned to the project by HPD.</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Project Start Date : The Project Start Date is the date of the project loan or agreement closing.</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Project Completion Date : The Project Completion Date is the date that the last building in the project was completed. If the project has not yet completed, then the field is blank.</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Building ID : The Building ID is a unique numeric identifier assigned to each building by HPD.</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Number : The House Number is the street number in the building’s address. E.g., the house number is ‘100’ in ‘100 Gold Street.’</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Street : The Street Name is the name of the street in the building’s address. E.g., the street name is ‘Gold Street’ in ‘100 Gold Street.’</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Borough :The Borough is the borough where the building is located.</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Postcode : Zip code</a:t>
            </a:r>
            <a:endParaRPr sz="1400">
              <a:solidFill>
                <a:srgbClr val="24292F"/>
              </a:solidFill>
            </a:endParaRPr>
          </a:p>
          <a:p>
            <a:pPr indent="0" lvl="0" marL="0" rtl="0" algn="just">
              <a:spcBef>
                <a:spcPts val="1200"/>
              </a:spcBef>
              <a:spcAft>
                <a:spcPts val="0"/>
              </a:spcAft>
              <a:buNone/>
            </a:pPr>
            <a:r>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1232950" y="526350"/>
            <a:ext cx="6903600" cy="4090800"/>
          </a:xfrm>
          <a:prstGeom prst="rect">
            <a:avLst/>
          </a:prstGeom>
        </p:spPr>
        <p:txBody>
          <a:bodyPr anchorCtr="0" anchor="ctr" bIns="91425" lIns="91425" spcFirstLastPara="1" rIns="91425" wrap="square" tIns="91425">
            <a:noAutofit/>
          </a:bodyPr>
          <a:lstStyle/>
          <a:p>
            <a:pPr indent="0" lvl="0" marL="457200" rtl="0" algn="just">
              <a:lnSpc>
                <a:spcPct val="115000"/>
              </a:lnSpc>
              <a:spcBef>
                <a:spcPts val="300"/>
              </a:spcBef>
              <a:spcAft>
                <a:spcPts val="0"/>
              </a:spcAft>
              <a:buNone/>
            </a:pPr>
            <a:r>
              <a:t/>
            </a:r>
            <a:endParaRPr sz="1400">
              <a:solidFill>
                <a:srgbClr val="24292F"/>
              </a:solidFill>
            </a:endParaRPr>
          </a:p>
          <a:p>
            <a:pPr indent="-317500" lvl="0" marL="457200" rtl="0" algn="just">
              <a:lnSpc>
                <a:spcPct val="115000"/>
              </a:lnSpc>
              <a:spcBef>
                <a:spcPts val="1200"/>
              </a:spcBef>
              <a:spcAft>
                <a:spcPts val="0"/>
              </a:spcAft>
              <a:buClr>
                <a:srgbClr val="24292F"/>
              </a:buClr>
              <a:buSzPts val="1400"/>
              <a:buFont typeface="Oswald"/>
              <a:buChar char="●"/>
            </a:pPr>
            <a:r>
              <a:rPr lang="en" sz="1400">
                <a:solidFill>
                  <a:srgbClr val="24292F"/>
                </a:solidFill>
              </a:rPr>
              <a:t>BBL : The BBL (Borough, Block, and Lot) is a unique identifier for each tax lot in the City.</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BIN :The BIN (Building Identification Number) is a unique identifier for each building in the City.</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Community Board : The Community Board field indicates the New York City Community District where the building is located.</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Council District : The Council District indicates the New York City Council District where the building is located.</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Census Tract : The Census Tract indicates the 2010 U.S. Census Tract where the building is located.</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NTA - Neighborhood Tabulation Area : The Neighborhood Tabulation Area indicates the New York City Neighborhood Tabulation Area where the building is located.</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Latitude : The Latitude and Longitude specify the location of the property on the earth’s surface. The coordinates provided are an estimate of the location based on the street segment and address range.</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Longitude : The Latitude (Internal) and Longitude (Internal) specify the location of the property on the earth’s surface. The coordinates provided are of the internal centroid derived from the tax lot.</a:t>
            </a:r>
            <a:endParaRPr sz="1400">
              <a:solidFill>
                <a:srgbClr val="24292F"/>
              </a:solidFill>
            </a:endParaRPr>
          </a:p>
          <a:p>
            <a:pPr indent="0" lvl="0" marL="0" rtl="0" algn="just">
              <a:spcBef>
                <a:spcPts val="1200"/>
              </a:spcBef>
              <a:spcAft>
                <a:spcPts val="0"/>
              </a:spcAft>
              <a:buNone/>
            </a:pPr>
            <a:r>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554850" y="576425"/>
            <a:ext cx="8034300" cy="4495200"/>
          </a:xfrm>
          <a:prstGeom prst="rect">
            <a:avLst/>
          </a:prstGeom>
        </p:spPr>
        <p:txBody>
          <a:bodyPr anchorCtr="0" anchor="ctr" bIns="91425" lIns="91425" spcFirstLastPara="1" rIns="91425" wrap="square" tIns="91425">
            <a:noAutofit/>
          </a:bodyPr>
          <a:lstStyle/>
          <a:p>
            <a:pPr indent="-317500" lvl="0" marL="457200" rtl="0" algn="just">
              <a:lnSpc>
                <a:spcPct val="115000"/>
              </a:lnSpc>
              <a:spcBef>
                <a:spcPts val="300"/>
              </a:spcBef>
              <a:spcAft>
                <a:spcPts val="0"/>
              </a:spcAft>
              <a:buClr>
                <a:srgbClr val="24292F"/>
              </a:buClr>
              <a:buSzPts val="1400"/>
              <a:buFont typeface="Oswald"/>
              <a:buChar char="●"/>
            </a:pPr>
            <a:r>
              <a:rPr lang="en" sz="1400">
                <a:solidFill>
                  <a:srgbClr val="24292F"/>
                </a:solidFill>
              </a:rPr>
              <a:t>Building Completion Date : The Building Completion Date is the date the building was completed. The field is blank if the building has not completed.</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Reporting Construction Type : The Reporting Construction Type field indicates whether the building is categorized as ‘new construction’ or ‘preservation’ in Housing New York statistics. Note that some preservation projects included here may not actually involve construction, because they extend the project’s regulatory restrictions but do not require rehabilitation.</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Extended Affordability Only : The Extended Affordability Only field indicates whether the project is considered to be Extended Affordability. An extended affordability project involves no construction, but secures an extended or new regulatory agreement. All extended affordability projects have a ‘reporting construction type’ of ‘preservation.’</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Prevailing Wage Status : The Prevailing Wage Status field indicates whether the project is subject to prevailing wage requirements, such as Davis Bacon.</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Extremely Low Income Units : Extremely Low Income Units are units with rents that are affordable to households earning 0 to 30% of the area median income (AMI).</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Very Low Income Units : Very Low Income Units are units with rents that are affordable to households earning 31 to 50% of the area median income (AMI).</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Low Income Units : Low Income Units are units with rents that are affordable to households earning 51 to 80% of the area median income (AMI).</a:t>
            </a:r>
            <a:endParaRPr sz="1400">
              <a:solidFill>
                <a:srgbClr val="24292F"/>
              </a:solidFill>
            </a:endParaRPr>
          </a:p>
          <a:p>
            <a:pPr indent="0" lvl="0" marL="0" rtl="0" algn="just">
              <a:lnSpc>
                <a:spcPct val="115000"/>
              </a:lnSpc>
              <a:spcBef>
                <a:spcPts val="1200"/>
              </a:spcBef>
              <a:spcAft>
                <a:spcPts val="1200"/>
              </a:spcAft>
              <a:buNone/>
            </a:pPr>
            <a:r>
              <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490250" y="526350"/>
            <a:ext cx="7590900" cy="4090800"/>
          </a:xfrm>
          <a:prstGeom prst="rect">
            <a:avLst/>
          </a:prstGeom>
        </p:spPr>
        <p:txBody>
          <a:bodyPr anchorCtr="0" anchor="ctr" bIns="91425" lIns="91425" spcFirstLastPara="1" rIns="91425" wrap="square" tIns="91425">
            <a:noAutofit/>
          </a:bodyPr>
          <a:lstStyle/>
          <a:p>
            <a:pPr indent="-317500" lvl="0" marL="457200" rtl="0" algn="just">
              <a:lnSpc>
                <a:spcPct val="115000"/>
              </a:lnSpc>
              <a:spcBef>
                <a:spcPts val="300"/>
              </a:spcBef>
              <a:spcAft>
                <a:spcPts val="0"/>
              </a:spcAft>
              <a:buClr>
                <a:srgbClr val="24292F"/>
              </a:buClr>
              <a:buSzPts val="1400"/>
              <a:buFont typeface="Oswald"/>
              <a:buChar char="●"/>
            </a:pPr>
            <a:r>
              <a:rPr lang="en" sz="1400">
                <a:solidFill>
                  <a:srgbClr val="24292F"/>
                </a:solidFill>
              </a:rPr>
              <a:t>Moderate Income Units : Moderate Income Units are units with rents that are affordable to households earning 81 to 120% of the area median income (AMI).</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Middle Income Units : Middle Income Units are units with rents that are affordable to households earning 121 to 165% of the area median income (AMI).</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Other Income Units : Other Units are units reserved for building superintendents.</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Studio Units : Studio Units are units with 0-bedrooms.</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1-BR Units : 1-BR Units are units with 1-bedroom</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2-BR Units : 2-BR Units are units with 2-bedrooms.</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3-BR Units : 3-BR Units are units with 3-bedrooms.</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4-BR Units : 4-BR Units are units with 4-bedrooms.</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5-BR Units : 5-BR Units are units with 5-bedrooms.</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6-BR+ Units : 6-BR+ Units are units with 6-bedrooms or more.</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Unknown-BR Units : Unknown-BR Units are units with an unknown number of bedrooms.</a:t>
            </a:r>
            <a:endParaRPr sz="1400">
              <a:solidFill>
                <a:srgbClr val="24292F"/>
              </a:solidFill>
            </a:endParaRPr>
          </a:p>
          <a:p>
            <a:pPr indent="0" lvl="0" marL="0" rtl="0" algn="just">
              <a:spcBef>
                <a:spcPts val="1200"/>
              </a:spcBef>
              <a:spcAft>
                <a:spcPts val="0"/>
              </a:spcAft>
              <a:buNone/>
            </a:pPr>
            <a:r>
              <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490250" y="526350"/>
            <a:ext cx="7746000" cy="4090800"/>
          </a:xfrm>
          <a:prstGeom prst="rect">
            <a:avLst/>
          </a:prstGeom>
        </p:spPr>
        <p:txBody>
          <a:bodyPr anchorCtr="0" anchor="ctr" bIns="91425" lIns="91425" spcFirstLastPara="1" rIns="91425" wrap="square" tIns="91425">
            <a:noAutofit/>
          </a:bodyPr>
          <a:lstStyle/>
          <a:p>
            <a:pPr indent="-317500" lvl="0" marL="457200" rtl="0" algn="just">
              <a:lnSpc>
                <a:spcPct val="115000"/>
              </a:lnSpc>
              <a:spcBef>
                <a:spcPts val="300"/>
              </a:spcBef>
              <a:spcAft>
                <a:spcPts val="0"/>
              </a:spcAft>
              <a:buClr>
                <a:srgbClr val="24292F"/>
              </a:buClr>
              <a:buSzPts val="1400"/>
              <a:buFont typeface="Oswald"/>
              <a:buChar char="●"/>
            </a:pPr>
            <a:r>
              <a:rPr lang="en" sz="1400">
                <a:solidFill>
                  <a:srgbClr val="24292F"/>
                </a:solidFill>
              </a:rPr>
              <a:t>Counted Rental Units : Counted Rental Units are the units in the building, counted toward the Housing New York plan, where assistance has been provided to landlords in exchange for a requirement for affordable units.</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Counted Homeownership Units : Counted Homeownership Units are the units in the building, counted toward the Housing New York Plan, where assistance has been provided directly to homeowners.</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All Counted Units : The Counted Units field indicates the total number of affordable units, counted towards the Housing New York plan, that are in the building.</a:t>
            </a:r>
            <a:endParaRPr sz="1400">
              <a:solidFill>
                <a:srgbClr val="24292F"/>
              </a:solidFill>
            </a:endParaRPr>
          </a:p>
          <a:p>
            <a:pPr indent="-317500" lvl="0" marL="457200" rtl="0" algn="just">
              <a:lnSpc>
                <a:spcPct val="115000"/>
              </a:lnSpc>
              <a:spcBef>
                <a:spcPts val="0"/>
              </a:spcBef>
              <a:spcAft>
                <a:spcPts val="0"/>
              </a:spcAft>
              <a:buClr>
                <a:srgbClr val="24292F"/>
              </a:buClr>
              <a:buSzPts val="1400"/>
              <a:buFont typeface="Oswald"/>
              <a:buChar char="●"/>
            </a:pPr>
            <a:r>
              <a:rPr lang="en" sz="1400">
                <a:solidFill>
                  <a:srgbClr val="24292F"/>
                </a:solidFill>
              </a:rPr>
              <a:t>Total Units : The Total Units field indicates the total number of units, affordable and market rate, in each building.</a:t>
            </a:r>
            <a:endParaRPr sz="1400">
              <a:solidFill>
                <a:srgbClr val="24292F"/>
              </a:solidFill>
            </a:endParaRPr>
          </a:p>
          <a:p>
            <a:pPr indent="0" lvl="0" marL="0" rtl="0" algn="just">
              <a:spcBef>
                <a:spcPts val="1200"/>
              </a:spcBef>
              <a:spcAft>
                <a:spcPts val="0"/>
              </a:spcAft>
              <a:buNone/>
            </a:pPr>
            <a:r>
              <a:rPr lang="en" sz="1400"/>
              <a:t>Data Source :</a:t>
            </a:r>
            <a:endParaRPr sz="1400"/>
          </a:p>
          <a:p>
            <a:pPr indent="0" lvl="0" marL="0" rtl="0" algn="just">
              <a:spcBef>
                <a:spcPts val="0"/>
              </a:spcBef>
              <a:spcAft>
                <a:spcPts val="0"/>
              </a:spcAft>
              <a:buNone/>
            </a:pPr>
            <a:r>
              <a:rPr lang="en" sz="1400" u="sng">
                <a:solidFill>
                  <a:srgbClr val="24292F"/>
                </a:solidFill>
                <a:hlinkClick r:id="rId3">
                  <a:extLst>
                    <a:ext uri="{A12FA001-AC4F-418D-AE19-62706E023703}">
                      <ahyp:hlinkClr val="tx"/>
                    </a:ext>
                  </a:extLst>
                </a:hlinkClick>
              </a:rPr>
              <a:t>https://data.cityofnewyork.us/Housing-Development/Housing-New-York-Units-by-Building/hg8x-zxpr</a:t>
            </a:r>
            <a:endParaRPr sz="1400">
              <a:solidFill>
                <a:srgbClr val="24292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0"/>
          <p:cNvSpPr txBox="1"/>
          <p:nvPr>
            <p:ph type="title"/>
          </p:nvPr>
        </p:nvSpPr>
        <p:spPr>
          <a:xfrm>
            <a:off x="645900" y="367625"/>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EDA</a:t>
            </a:r>
            <a:endParaRPr/>
          </a:p>
        </p:txBody>
      </p:sp>
      <p:sp>
        <p:nvSpPr>
          <p:cNvPr id="96" name="Google Shape;96;p20"/>
          <p:cNvSpPr txBox="1"/>
          <p:nvPr/>
        </p:nvSpPr>
        <p:spPr>
          <a:xfrm>
            <a:off x="731625" y="1252625"/>
            <a:ext cx="8158800" cy="1847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800">
                <a:solidFill>
                  <a:schemeClr val="dk1"/>
                </a:solidFill>
                <a:latin typeface="Oswald"/>
                <a:ea typeface="Oswald"/>
                <a:cs typeface="Oswald"/>
                <a:sym typeface="Oswald"/>
              </a:rPr>
              <a:t>According to the report's analysis,</a:t>
            </a:r>
            <a:endParaRPr sz="1800">
              <a:solidFill>
                <a:schemeClr val="dk1"/>
              </a:solidFill>
              <a:latin typeface="Oswald"/>
              <a:ea typeface="Oswald"/>
              <a:cs typeface="Oswald"/>
              <a:sym typeface="Oswald"/>
            </a:endParaRPr>
          </a:p>
          <a:p>
            <a:pPr indent="0" lvl="0" marL="0" rtl="0" algn="just">
              <a:spcBef>
                <a:spcPts val="0"/>
              </a:spcBef>
              <a:spcAft>
                <a:spcPts val="0"/>
              </a:spcAft>
              <a:buNone/>
            </a:pPr>
            <a:r>
              <a:t/>
            </a:r>
            <a:endParaRPr sz="1800">
              <a:solidFill>
                <a:schemeClr val="dk1"/>
              </a:solidFill>
              <a:latin typeface="Oswald"/>
              <a:ea typeface="Oswald"/>
              <a:cs typeface="Oswald"/>
              <a:sym typeface="Oswald"/>
            </a:endParaRPr>
          </a:p>
          <a:p>
            <a:pPr indent="-342900" lvl="0" marL="457200" rtl="0" algn="just">
              <a:spcBef>
                <a:spcPts val="0"/>
              </a:spcBef>
              <a:spcAft>
                <a:spcPts val="0"/>
              </a:spcAft>
              <a:buClr>
                <a:schemeClr val="dk1"/>
              </a:buClr>
              <a:buSzPts val="1800"/>
              <a:buFont typeface="Oswald"/>
              <a:buChar char="-"/>
            </a:pPr>
            <a:r>
              <a:rPr lang="en" sz="1800">
                <a:solidFill>
                  <a:schemeClr val="dk1"/>
                </a:solidFill>
                <a:latin typeface="Oswald"/>
                <a:ea typeface="Oswald"/>
                <a:cs typeface="Oswald"/>
                <a:sym typeface="Oswald"/>
              </a:rPr>
              <a:t>Each row represents a housing project in the dataframe, which comprises 5631 rows.</a:t>
            </a:r>
            <a:endParaRPr sz="1800">
              <a:solidFill>
                <a:schemeClr val="dk1"/>
              </a:solidFill>
              <a:latin typeface="Oswald"/>
              <a:ea typeface="Oswald"/>
              <a:cs typeface="Oswald"/>
              <a:sym typeface="Oswald"/>
            </a:endParaRPr>
          </a:p>
          <a:p>
            <a:pPr indent="-342900" lvl="0" marL="457200" rtl="0" algn="just">
              <a:spcBef>
                <a:spcPts val="0"/>
              </a:spcBef>
              <a:spcAft>
                <a:spcPts val="0"/>
              </a:spcAft>
              <a:buClr>
                <a:schemeClr val="dk1"/>
              </a:buClr>
              <a:buSzPts val="1800"/>
              <a:buFont typeface="Oswald"/>
              <a:buChar char="-"/>
            </a:pPr>
            <a:r>
              <a:rPr lang="en" sz="1800">
                <a:solidFill>
                  <a:schemeClr val="dk1"/>
                </a:solidFill>
                <a:latin typeface="Oswald"/>
                <a:ea typeface="Oswald"/>
                <a:cs typeface="Oswald"/>
                <a:sym typeface="Oswald"/>
              </a:rPr>
              <a:t>There are 41 features in the dataframe (columns).</a:t>
            </a:r>
            <a:endParaRPr sz="1800">
              <a:solidFill>
                <a:schemeClr val="dk1"/>
              </a:solidFill>
              <a:latin typeface="Oswald"/>
              <a:ea typeface="Oswald"/>
              <a:cs typeface="Oswald"/>
              <a:sym typeface="Oswald"/>
            </a:endParaRPr>
          </a:p>
          <a:p>
            <a:pPr indent="-342900" lvl="0" marL="457200" rtl="0" algn="just">
              <a:spcBef>
                <a:spcPts val="0"/>
              </a:spcBef>
              <a:spcAft>
                <a:spcPts val="0"/>
              </a:spcAft>
              <a:buClr>
                <a:schemeClr val="dk1"/>
              </a:buClr>
              <a:buSzPts val="1800"/>
              <a:buFont typeface="Oswald"/>
              <a:buChar char="-"/>
            </a:pPr>
            <a:r>
              <a:rPr lang="en" sz="1800">
                <a:solidFill>
                  <a:schemeClr val="dk1"/>
                </a:solidFill>
                <a:latin typeface="Oswald"/>
                <a:ea typeface="Oswald"/>
                <a:cs typeface="Oswald"/>
                <a:sym typeface="Oswald"/>
              </a:rPr>
              <a:t>The info() method aids in obtaining a brief description of the dataframe.</a:t>
            </a:r>
            <a:endParaRPr sz="1800">
              <a:solidFill>
                <a:schemeClr val="dk1"/>
              </a:solidFill>
              <a:latin typeface="Oswald"/>
              <a:ea typeface="Oswald"/>
              <a:cs typeface="Oswald"/>
              <a:sym typeface="Oswald"/>
            </a:endParaRPr>
          </a:p>
          <a:p>
            <a:pPr indent="0" lvl="0" marL="0" rtl="0" algn="just">
              <a:spcBef>
                <a:spcPts val="0"/>
              </a:spcBef>
              <a:spcAft>
                <a:spcPts val="0"/>
              </a:spcAft>
              <a:buNone/>
            </a:pPr>
            <a:r>
              <a:t/>
            </a:r>
            <a:endParaRPr sz="1800">
              <a:solidFill>
                <a:schemeClr val="dk1"/>
              </a:solidFill>
              <a:latin typeface="Oswald"/>
              <a:ea typeface="Oswald"/>
              <a:cs typeface="Oswald"/>
              <a:sym typeface="Oswa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1"/>
          <p:cNvSpPr txBox="1"/>
          <p:nvPr>
            <p:ph type="title"/>
          </p:nvPr>
        </p:nvSpPr>
        <p:spPr>
          <a:xfrm>
            <a:off x="693400" y="256775"/>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Cleaning and Feature Engineering</a:t>
            </a:r>
            <a:endParaRPr/>
          </a:p>
        </p:txBody>
      </p:sp>
      <p:sp>
        <p:nvSpPr>
          <p:cNvPr id="102" name="Google Shape;102;p21"/>
          <p:cNvSpPr txBox="1"/>
          <p:nvPr/>
        </p:nvSpPr>
        <p:spPr>
          <a:xfrm>
            <a:off x="831400" y="997650"/>
            <a:ext cx="7382700" cy="4063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dk1"/>
                </a:solidFill>
                <a:latin typeface="Oswald"/>
                <a:ea typeface="Oswald"/>
                <a:cs typeface="Oswald"/>
                <a:sym typeface="Oswald"/>
              </a:rPr>
              <a:t>Observations :</a:t>
            </a:r>
            <a:endParaRPr>
              <a:solidFill>
                <a:schemeClr val="dk1"/>
              </a:solidFill>
              <a:latin typeface="Oswald"/>
              <a:ea typeface="Oswald"/>
              <a:cs typeface="Oswald"/>
              <a:sym typeface="Oswald"/>
            </a:endParaRPr>
          </a:p>
          <a:p>
            <a:pPr indent="0" lvl="0" marL="0" rtl="0" algn="just">
              <a:spcBef>
                <a:spcPts val="0"/>
              </a:spcBef>
              <a:spcAft>
                <a:spcPts val="0"/>
              </a:spcAft>
              <a:buNone/>
            </a:pPr>
            <a:r>
              <a:t/>
            </a:r>
            <a:endParaRPr>
              <a:solidFill>
                <a:schemeClr val="dk1"/>
              </a:solidFill>
              <a:latin typeface="Oswald"/>
              <a:ea typeface="Oswald"/>
              <a:cs typeface="Oswald"/>
              <a:sym typeface="Oswald"/>
            </a:endParaRPr>
          </a:p>
          <a:p>
            <a:pPr indent="-317500" lvl="0" marL="457200" rtl="0" algn="just">
              <a:spcBef>
                <a:spcPts val="0"/>
              </a:spcBef>
              <a:spcAft>
                <a:spcPts val="0"/>
              </a:spcAft>
              <a:buClr>
                <a:schemeClr val="dk1"/>
              </a:buClr>
              <a:buSzPts val="1400"/>
              <a:buFont typeface="Oswald"/>
              <a:buChar char="-"/>
            </a:pPr>
            <a:r>
              <a:rPr lang="en">
                <a:solidFill>
                  <a:schemeClr val="dk1"/>
                </a:solidFill>
                <a:latin typeface="Oswald"/>
                <a:ea typeface="Oswald"/>
                <a:cs typeface="Oswald"/>
                <a:sym typeface="Oswald"/>
              </a:rPr>
              <a:t>Census Tract and NTA have only 4502 entries, Latitude and Longitude have 4496, and Building Completion Date has only 4061 entries, indicating that the remaining values in these columns are missing.</a:t>
            </a:r>
            <a:endParaRPr>
              <a:solidFill>
                <a:schemeClr val="dk1"/>
              </a:solidFill>
              <a:latin typeface="Oswald"/>
              <a:ea typeface="Oswald"/>
              <a:cs typeface="Oswald"/>
              <a:sym typeface="Oswald"/>
            </a:endParaRPr>
          </a:p>
          <a:p>
            <a:pPr indent="0" lvl="0" marL="0" rtl="0" algn="just">
              <a:spcBef>
                <a:spcPts val="0"/>
              </a:spcBef>
              <a:spcAft>
                <a:spcPts val="0"/>
              </a:spcAft>
              <a:buNone/>
            </a:pPr>
            <a:r>
              <a:t/>
            </a:r>
            <a:endParaRPr>
              <a:solidFill>
                <a:schemeClr val="dk1"/>
              </a:solidFill>
              <a:latin typeface="Oswald"/>
              <a:ea typeface="Oswald"/>
              <a:cs typeface="Oswald"/>
              <a:sym typeface="Oswald"/>
            </a:endParaRPr>
          </a:p>
          <a:p>
            <a:pPr indent="-317500" lvl="0" marL="457200" rtl="0" algn="just">
              <a:spcBef>
                <a:spcPts val="0"/>
              </a:spcBef>
              <a:spcAft>
                <a:spcPts val="0"/>
              </a:spcAft>
              <a:buClr>
                <a:schemeClr val="dk1"/>
              </a:buClr>
              <a:buSzPts val="1400"/>
              <a:buFont typeface="Oswald"/>
              <a:buChar char="-"/>
            </a:pPr>
            <a:r>
              <a:rPr lang="en">
                <a:solidFill>
                  <a:schemeClr val="dk1"/>
                </a:solidFill>
                <a:latin typeface="Oswald"/>
                <a:ea typeface="Oswald"/>
                <a:cs typeface="Oswald"/>
                <a:sym typeface="Oswald"/>
              </a:rPr>
              <a:t>Building Completion Date,Reporting Construction Type,Extended Affordability Only, Census Tract,NTA - Neighborhood Tabulation Area,Building Completion Date,Reporting Construction Type,</a:t>
            </a:r>
            <a:endParaRPr>
              <a:solidFill>
                <a:schemeClr val="dk1"/>
              </a:solidFill>
              <a:latin typeface="Oswald"/>
              <a:ea typeface="Oswald"/>
              <a:cs typeface="Oswald"/>
              <a:sym typeface="Oswald"/>
            </a:endParaRPr>
          </a:p>
          <a:p>
            <a:pPr indent="0" lvl="0" marL="0" rtl="0" algn="just">
              <a:spcBef>
                <a:spcPts val="0"/>
              </a:spcBef>
              <a:spcAft>
                <a:spcPts val="0"/>
              </a:spcAft>
              <a:buNone/>
            </a:pPr>
            <a:r>
              <a:t/>
            </a:r>
            <a:endParaRPr>
              <a:solidFill>
                <a:schemeClr val="dk1"/>
              </a:solidFill>
              <a:latin typeface="Oswald"/>
              <a:ea typeface="Oswald"/>
              <a:cs typeface="Oswald"/>
              <a:sym typeface="Oswald"/>
            </a:endParaRPr>
          </a:p>
          <a:p>
            <a:pPr indent="-317500" lvl="0" marL="457200" rtl="0" algn="just">
              <a:spcBef>
                <a:spcPts val="0"/>
              </a:spcBef>
              <a:spcAft>
                <a:spcPts val="0"/>
              </a:spcAft>
              <a:buClr>
                <a:schemeClr val="dk1"/>
              </a:buClr>
              <a:buSzPts val="1400"/>
              <a:buFont typeface="Oswald"/>
              <a:buChar char="-"/>
            </a:pPr>
            <a:r>
              <a:rPr lang="en">
                <a:solidFill>
                  <a:schemeClr val="dk1"/>
                </a:solidFill>
                <a:latin typeface="Oswald"/>
                <a:ea typeface="Oswald"/>
                <a:cs typeface="Oswald"/>
                <a:sym typeface="Oswald"/>
              </a:rPr>
              <a:t>Prevailing Wage Status characteristics are of the object Data type, and the values are repeating, indicating that this is a category attribute.</a:t>
            </a:r>
            <a:endParaRPr>
              <a:solidFill>
                <a:schemeClr val="dk1"/>
              </a:solidFill>
              <a:latin typeface="Oswald"/>
              <a:ea typeface="Oswald"/>
              <a:cs typeface="Oswald"/>
              <a:sym typeface="Oswald"/>
            </a:endParaRPr>
          </a:p>
          <a:p>
            <a:pPr indent="0" lvl="0" marL="0" rtl="0" algn="just">
              <a:spcBef>
                <a:spcPts val="0"/>
              </a:spcBef>
              <a:spcAft>
                <a:spcPts val="0"/>
              </a:spcAft>
              <a:buNone/>
            </a:pPr>
            <a:r>
              <a:t/>
            </a:r>
            <a:endParaRPr>
              <a:solidFill>
                <a:schemeClr val="dk1"/>
              </a:solidFill>
              <a:latin typeface="Oswald"/>
              <a:ea typeface="Oswald"/>
              <a:cs typeface="Oswald"/>
              <a:sym typeface="Oswald"/>
            </a:endParaRPr>
          </a:p>
          <a:p>
            <a:pPr indent="-317500" lvl="0" marL="457200" rtl="0" algn="just">
              <a:spcBef>
                <a:spcPts val="0"/>
              </a:spcBef>
              <a:spcAft>
                <a:spcPts val="0"/>
              </a:spcAft>
              <a:buClr>
                <a:schemeClr val="dk1"/>
              </a:buClr>
              <a:buSzPts val="1400"/>
              <a:buFont typeface="Oswald"/>
              <a:buChar char="-"/>
            </a:pPr>
            <a:r>
              <a:rPr lang="en">
                <a:solidFill>
                  <a:schemeClr val="dk1"/>
                </a:solidFill>
                <a:latin typeface="Oswald"/>
                <a:ea typeface="Oswald"/>
                <a:cs typeface="Oswald"/>
                <a:sym typeface="Oswald"/>
              </a:rPr>
              <a:t>To find the categories, utilize the value counts method..</a:t>
            </a:r>
            <a:endParaRPr>
              <a:solidFill>
                <a:schemeClr val="dk1"/>
              </a:solidFill>
              <a:latin typeface="Oswald"/>
              <a:ea typeface="Oswald"/>
              <a:cs typeface="Oswald"/>
              <a:sym typeface="Oswald"/>
            </a:endParaRPr>
          </a:p>
          <a:p>
            <a:pPr indent="0" lvl="0" marL="0" rtl="0" algn="just">
              <a:spcBef>
                <a:spcPts val="0"/>
              </a:spcBef>
              <a:spcAft>
                <a:spcPts val="0"/>
              </a:spcAft>
              <a:buNone/>
            </a:pPr>
            <a:r>
              <a:t/>
            </a:r>
            <a:endParaRPr>
              <a:solidFill>
                <a:schemeClr val="dk1"/>
              </a:solidFill>
              <a:latin typeface="Oswald"/>
              <a:ea typeface="Oswald"/>
              <a:cs typeface="Oswald"/>
              <a:sym typeface="Oswald"/>
            </a:endParaRPr>
          </a:p>
          <a:p>
            <a:pPr indent="-317500" lvl="0" marL="457200" rtl="0" algn="just">
              <a:spcBef>
                <a:spcPts val="0"/>
              </a:spcBef>
              <a:spcAft>
                <a:spcPts val="0"/>
              </a:spcAft>
              <a:buClr>
                <a:schemeClr val="dk1"/>
              </a:buClr>
              <a:buSzPts val="1400"/>
              <a:buFont typeface="Oswald"/>
              <a:buChar char="-"/>
            </a:pPr>
            <a:r>
              <a:rPr lang="en">
                <a:solidFill>
                  <a:schemeClr val="dk1"/>
                </a:solidFill>
                <a:latin typeface="Oswald"/>
                <a:ea typeface="Oswald"/>
                <a:cs typeface="Oswald"/>
                <a:sym typeface="Oswald"/>
              </a:rPr>
              <a:t>The latitute and logitude columns are float columns.</a:t>
            </a:r>
            <a:endParaRPr>
              <a:solidFill>
                <a:schemeClr val="dk1"/>
              </a:solidFill>
              <a:latin typeface="Oswald"/>
              <a:ea typeface="Oswald"/>
              <a:cs typeface="Oswald"/>
              <a:sym typeface="Oswald"/>
            </a:endParaRPr>
          </a:p>
          <a:p>
            <a:pPr indent="0" lvl="0" marL="0" rtl="0" algn="just">
              <a:spcBef>
                <a:spcPts val="0"/>
              </a:spcBef>
              <a:spcAft>
                <a:spcPts val="0"/>
              </a:spcAft>
              <a:buNone/>
            </a:pPr>
            <a:r>
              <a:t/>
            </a:r>
            <a:endParaRPr>
              <a:solidFill>
                <a:schemeClr val="dk1"/>
              </a:solidFill>
              <a:latin typeface="Oswald"/>
              <a:ea typeface="Oswald"/>
              <a:cs typeface="Oswald"/>
              <a:sym typeface="Oswald"/>
            </a:endParaRPr>
          </a:p>
          <a:p>
            <a:pPr indent="-317500" lvl="0" marL="457200" rtl="0" algn="just">
              <a:spcBef>
                <a:spcPts val="0"/>
              </a:spcBef>
              <a:spcAft>
                <a:spcPts val="0"/>
              </a:spcAft>
              <a:buClr>
                <a:schemeClr val="dk1"/>
              </a:buClr>
              <a:buSzPts val="1400"/>
              <a:buFont typeface="Oswald"/>
              <a:buChar char="-"/>
            </a:pPr>
            <a:r>
              <a:rPr lang="en">
                <a:solidFill>
                  <a:schemeClr val="dk1"/>
                </a:solidFill>
                <a:latin typeface="Oswald"/>
                <a:ea typeface="Oswald"/>
                <a:cs typeface="Oswald"/>
                <a:sym typeface="Oswald"/>
              </a:rPr>
              <a:t>The type int is used for all income units and units attributes.</a:t>
            </a:r>
            <a:endParaRPr>
              <a:solidFill>
                <a:schemeClr val="dk1"/>
              </a:solidFill>
              <a:latin typeface="Oswald"/>
              <a:ea typeface="Oswald"/>
              <a:cs typeface="Oswald"/>
              <a:sym typeface="Oswald"/>
            </a:endParaRPr>
          </a:p>
          <a:p>
            <a:pPr indent="0" lvl="0" marL="0" rtl="0" algn="just">
              <a:spcBef>
                <a:spcPts val="0"/>
              </a:spcBef>
              <a:spcAft>
                <a:spcPts val="0"/>
              </a:spcAft>
              <a:buNone/>
            </a:pPr>
            <a:r>
              <a:t/>
            </a:r>
            <a:endParaRPr>
              <a:solidFill>
                <a:schemeClr val="dk1"/>
              </a:solidFill>
              <a:latin typeface="Oswald"/>
              <a:ea typeface="Oswald"/>
              <a:cs typeface="Oswald"/>
              <a:sym typeface="Oswa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